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97" r:id="rId4"/>
    <p:sldId id="300" r:id="rId5"/>
    <p:sldId id="301" r:id="rId6"/>
    <p:sldId id="286" r:id="rId7"/>
    <p:sldId id="298" r:id="rId8"/>
    <p:sldId id="267" r:id="rId9"/>
    <p:sldId id="29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58" autoAdjust="0"/>
    <p:restoredTop sz="94660"/>
  </p:normalViewPr>
  <p:slideViewPr>
    <p:cSldViewPr snapToGrid="0">
      <p:cViewPr varScale="1">
        <p:scale>
          <a:sx n="102" d="100"/>
          <a:sy n="102" d="100"/>
        </p:scale>
        <p:origin x="216" y="2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19/1/23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19/1/23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19/1/23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19/1/23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19/1/23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19/1/23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19/1/23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19/1/23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19/1/23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19/1/23</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19/1/23</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19/1/23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19/1/23</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7.xml"/><Relationship Id="rId5" Type="http://schemas.openxmlformats.org/officeDocument/2006/relationships/image" Target="../media/image7.emf"/><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emf"/><Relationship Id="rId1" Type="http://schemas.openxmlformats.org/officeDocument/2006/relationships/slideLayout" Target="../slideLayouts/slideLayout7.xml"/><Relationship Id="rId6" Type="http://schemas.openxmlformats.org/officeDocument/2006/relationships/image" Target="../media/image12.tiff"/><Relationship Id="rId5" Type="http://schemas.openxmlformats.org/officeDocument/2006/relationships/image" Target="../media/image11.tiff"/><Relationship Id="rId4" Type="http://schemas.openxmlformats.org/officeDocument/2006/relationships/image" Target="../media/image10.tiff"/></Relationships>
</file>

<file path=ppt/slides/_rels/slide5.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7.xml"/><Relationship Id="rId4" Type="http://schemas.openxmlformats.org/officeDocument/2006/relationships/image" Target="../media/image15.tiff"/></Relationships>
</file>

<file path=ppt/slides/_rels/slide6.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australiancurriculum.edu.au/curriculum/contentdescription/ACPPS022" TargetMode="External"/><Relationship Id="rId2" Type="http://schemas.openxmlformats.org/officeDocument/2006/relationships/hyperlink" Target="http://www.australiancurriculum.edu.au/curriculum/contentdescription/ACPPS005" TargetMode="External"/><Relationship Id="rId1" Type="http://schemas.openxmlformats.org/officeDocument/2006/relationships/slideLayout" Target="../slideLayouts/slideLayout7.xml"/><Relationship Id="rId5" Type="http://schemas.openxmlformats.org/officeDocument/2006/relationships/hyperlink" Target="http://www.scootle.edu.au/ec/search?accContentId=ACPPS039" TargetMode="External"/><Relationship Id="rId4" Type="http://schemas.openxmlformats.org/officeDocument/2006/relationships/hyperlink" Target="http://www.australiancurriculum.edu.au/curriculum/contentdescription/ACPPS036"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115910" y="1838227"/>
            <a:ext cx="5029114" cy="3046988"/>
          </a:xfrm>
          <a:prstGeom prst="rect">
            <a:avLst/>
          </a:prstGeom>
          <a:noFill/>
        </p:spPr>
        <p:txBody>
          <a:bodyPr wrap="square" rtlCol="0">
            <a:spAutoFit/>
          </a:bodyPr>
          <a:lstStyle/>
          <a:p>
            <a:r>
              <a:rPr lang="en-GB" sz="2400" b="1" dirty="0"/>
              <a:t>Learning Objective: T</a:t>
            </a:r>
            <a:r>
              <a:rPr lang="en-GB" sz="2400" b="1" i="1" dirty="0"/>
              <a:t>o understand food has a history and can be cultural</a:t>
            </a:r>
          </a:p>
          <a:p>
            <a:endParaRPr lang="en-GB" sz="2400" b="1" dirty="0"/>
          </a:p>
          <a:p>
            <a:pPr marL="342900" indent="-342900">
              <a:buFont typeface="Arial" panose="020B0604020202020204" pitchFamily="34" charset="0"/>
              <a:buChar char="•"/>
            </a:pPr>
            <a:r>
              <a:rPr lang="en-GB" sz="2400" dirty="0"/>
              <a:t>I can name recipes that identify with a country or culture </a:t>
            </a:r>
          </a:p>
          <a:p>
            <a:pPr marL="342900" lvl="0" indent="-342900">
              <a:buFont typeface="Arial" panose="020B0604020202020204" pitchFamily="34" charset="0"/>
              <a:buChar char="•"/>
            </a:pPr>
            <a:r>
              <a:rPr lang="en-GB" sz="2400" dirty="0"/>
              <a:t>I am aware that some foods have a place in history</a:t>
            </a:r>
          </a:p>
          <a:p>
            <a:pPr marL="342900" indent="-342900">
              <a:buFont typeface="Arial" panose="020B0604020202020204" pitchFamily="34" charset="0"/>
              <a:buChar char="•"/>
            </a:pPr>
            <a:r>
              <a:rPr lang="en-GB" sz="2400" dirty="0"/>
              <a:t>I can create a new recipe</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2394" t="14974" r="31965" b="3384"/>
          <a:stretch/>
        </p:blipFill>
        <p:spPr>
          <a:xfrm>
            <a:off x="6569612" y="140676"/>
            <a:ext cx="4839286" cy="607724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36342394"/>
              </p:ext>
            </p:extLst>
          </p:nvPr>
        </p:nvGraphicFramePr>
        <p:xfrm>
          <a:off x="295396" y="152371"/>
          <a:ext cx="2408349" cy="822960"/>
        </p:xfrm>
        <a:graphic>
          <a:graphicData uri="http://schemas.openxmlformats.org/drawingml/2006/table">
            <a:tbl>
              <a:tblPr/>
              <a:tblGrid>
                <a:gridCol w="2408349">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282108" y="1049768"/>
            <a:ext cx="4843274" cy="5016758"/>
          </a:xfrm>
          <a:prstGeom prst="rect">
            <a:avLst/>
          </a:prstGeom>
          <a:noFill/>
          <a:ln w="19050">
            <a:noFill/>
          </a:ln>
        </p:spPr>
        <p:txBody>
          <a:bodyPr wrap="square" rtlCol="0">
            <a:spAutoFit/>
          </a:bodyPr>
          <a:lstStyle/>
          <a:p>
            <a:r>
              <a:rPr lang="en-GB" sz="2000" dirty="0">
                <a:solidFill>
                  <a:prstClr val="black"/>
                </a:solidFill>
                <a:latin typeface="+mj-lt"/>
              </a:rPr>
              <a:t>Food Glorious Food! </a:t>
            </a:r>
          </a:p>
          <a:p>
            <a:endParaRPr lang="en-GB" sz="2000" dirty="0">
              <a:solidFill>
                <a:prstClr val="black"/>
              </a:solidFill>
              <a:latin typeface="+mj-lt"/>
            </a:endParaRPr>
          </a:p>
          <a:p>
            <a:r>
              <a:rPr lang="en-GB" sz="2000" dirty="0">
                <a:solidFill>
                  <a:prstClr val="black"/>
                </a:solidFill>
                <a:latin typeface="+mj-lt"/>
              </a:rPr>
              <a:t>We are very lucky these days as we get to experience delicious foods that come from all over the world. We also get to experience recipes that come from all over the world that people have shared throughout time.</a:t>
            </a:r>
          </a:p>
          <a:p>
            <a:endParaRPr lang="en-GB" sz="2000" dirty="0">
              <a:solidFill>
                <a:prstClr val="black"/>
              </a:solidFill>
              <a:latin typeface="+mj-lt"/>
            </a:endParaRPr>
          </a:p>
          <a:p>
            <a:r>
              <a:rPr lang="en-GB" sz="2000" b="1" dirty="0">
                <a:solidFill>
                  <a:prstClr val="black"/>
                </a:solidFill>
                <a:latin typeface="+mj-lt"/>
              </a:rPr>
              <a:t>Task:</a:t>
            </a:r>
          </a:p>
          <a:p>
            <a:r>
              <a:rPr lang="en-GB" sz="2000" dirty="0">
                <a:solidFill>
                  <a:prstClr val="black"/>
                </a:solidFill>
                <a:latin typeface="+mj-lt"/>
              </a:rPr>
              <a:t>In pairs or threes. Write or draw meals that you know are connected to a country or a culture or are eaten on a time of celebration. (There may be a story that goes with it). </a:t>
            </a:r>
          </a:p>
          <a:p>
            <a:endParaRPr lang="en-GB" sz="2000" dirty="0">
              <a:solidFill>
                <a:prstClr val="black"/>
              </a:solidFill>
              <a:latin typeface="+mj-lt"/>
            </a:endParaRPr>
          </a:p>
          <a:p>
            <a:r>
              <a:rPr lang="en-GB" sz="2000" dirty="0">
                <a:solidFill>
                  <a:prstClr val="black"/>
                </a:solidFill>
                <a:latin typeface="+mj-lt"/>
              </a:rPr>
              <a:t>Once you have finished, as a class share what you have written down. </a:t>
            </a:r>
          </a:p>
        </p:txBody>
      </p:sp>
      <p:pic>
        <p:nvPicPr>
          <p:cNvPr id="9" name="Picture 8">
            <a:extLst>
              <a:ext uri="{FF2B5EF4-FFF2-40B4-BE49-F238E27FC236}">
                <a16:creationId xmlns:a16="http://schemas.microsoft.com/office/drawing/2014/main" id="{16F9DF12-CBA2-504E-B062-B026B48CF1DB}"/>
              </a:ext>
            </a:extLst>
          </p:cNvPr>
          <p:cNvPicPr>
            <a:picLocks noChangeAspect="1"/>
          </p:cNvPicPr>
          <p:nvPr/>
        </p:nvPicPr>
        <p:blipFill>
          <a:blip r:embed="rId2"/>
          <a:stretch>
            <a:fillRect/>
          </a:stretch>
        </p:blipFill>
        <p:spPr>
          <a:xfrm rot="16629062">
            <a:off x="8653793" y="538734"/>
            <a:ext cx="1286685" cy="1237824"/>
          </a:xfrm>
          <a:prstGeom prst="rect">
            <a:avLst/>
          </a:prstGeom>
        </p:spPr>
      </p:pic>
      <p:pic>
        <p:nvPicPr>
          <p:cNvPr id="4" name="Picture 3">
            <a:extLst>
              <a:ext uri="{FF2B5EF4-FFF2-40B4-BE49-F238E27FC236}">
                <a16:creationId xmlns:a16="http://schemas.microsoft.com/office/drawing/2014/main" id="{335663B7-F981-F64E-9C7F-A02B2B00EE00}"/>
              </a:ext>
            </a:extLst>
          </p:cNvPr>
          <p:cNvPicPr>
            <a:picLocks noChangeAspect="1"/>
          </p:cNvPicPr>
          <p:nvPr/>
        </p:nvPicPr>
        <p:blipFill>
          <a:blip r:embed="rId3"/>
          <a:stretch>
            <a:fillRect/>
          </a:stretch>
        </p:blipFill>
        <p:spPr>
          <a:xfrm>
            <a:off x="6406509" y="814263"/>
            <a:ext cx="1515929" cy="2589995"/>
          </a:xfrm>
          <a:prstGeom prst="rect">
            <a:avLst/>
          </a:prstGeom>
        </p:spPr>
      </p:pic>
      <p:pic>
        <p:nvPicPr>
          <p:cNvPr id="6" name="Picture 5">
            <a:extLst>
              <a:ext uri="{FF2B5EF4-FFF2-40B4-BE49-F238E27FC236}">
                <a16:creationId xmlns:a16="http://schemas.microsoft.com/office/drawing/2014/main" id="{1E4CA425-471E-354B-83CB-9CA18D230F2B}"/>
              </a:ext>
            </a:extLst>
          </p:cNvPr>
          <p:cNvPicPr>
            <a:picLocks noChangeAspect="1"/>
          </p:cNvPicPr>
          <p:nvPr/>
        </p:nvPicPr>
        <p:blipFill>
          <a:blip r:embed="rId4"/>
          <a:stretch>
            <a:fillRect/>
          </a:stretch>
        </p:blipFill>
        <p:spPr>
          <a:xfrm>
            <a:off x="6075929" y="4541527"/>
            <a:ext cx="3693017" cy="1381303"/>
          </a:xfrm>
          <a:prstGeom prst="rect">
            <a:avLst/>
          </a:prstGeom>
        </p:spPr>
      </p:pic>
      <p:pic>
        <p:nvPicPr>
          <p:cNvPr id="8" name="Picture 7">
            <a:extLst>
              <a:ext uri="{FF2B5EF4-FFF2-40B4-BE49-F238E27FC236}">
                <a16:creationId xmlns:a16="http://schemas.microsoft.com/office/drawing/2014/main" id="{426C5FDC-BA9B-534E-BA8D-70224521F7DC}"/>
              </a:ext>
            </a:extLst>
          </p:cNvPr>
          <p:cNvPicPr>
            <a:picLocks noChangeAspect="1"/>
          </p:cNvPicPr>
          <p:nvPr/>
        </p:nvPicPr>
        <p:blipFill>
          <a:blip r:embed="rId5"/>
          <a:stretch>
            <a:fillRect/>
          </a:stretch>
        </p:blipFill>
        <p:spPr>
          <a:xfrm>
            <a:off x="9223292" y="2109260"/>
            <a:ext cx="2401910" cy="2401910"/>
          </a:xfrm>
          <a:prstGeom prst="rect">
            <a:avLst/>
          </a:prstGeom>
        </p:spPr>
      </p:pic>
    </p:spTree>
    <p:extLst>
      <p:ext uri="{BB962C8B-B14F-4D97-AF65-F5344CB8AC3E}">
        <p14:creationId xmlns:p14="http://schemas.microsoft.com/office/powerpoint/2010/main" val="28085399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A8AFB6-94BB-534E-959E-22D7ABF772E0}"/>
              </a:ext>
            </a:extLst>
          </p:cNvPr>
          <p:cNvSpPr txBox="1"/>
          <p:nvPr/>
        </p:nvSpPr>
        <p:spPr>
          <a:xfrm>
            <a:off x="270319" y="1300693"/>
            <a:ext cx="5021164" cy="5016758"/>
          </a:xfrm>
          <a:prstGeom prst="rect">
            <a:avLst/>
          </a:prstGeom>
          <a:noFill/>
          <a:ln w="19050">
            <a:noFill/>
          </a:ln>
        </p:spPr>
        <p:txBody>
          <a:bodyPr wrap="square" rtlCol="0">
            <a:spAutoFit/>
          </a:bodyPr>
          <a:lstStyle/>
          <a:p>
            <a:r>
              <a:rPr lang="en-GB" sz="2000" dirty="0">
                <a:solidFill>
                  <a:prstClr val="black"/>
                </a:solidFill>
                <a:latin typeface="+mj-lt"/>
              </a:rPr>
              <a:t>As you probably noticed with your discussion there are so many foods connected to places, cultures around the world and some may symbolise or represent something especially during a celebration. </a:t>
            </a:r>
          </a:p>
          <a:p>
            <a:endParaRPr lang="en-GB" sz="2000" dirty="0">
              <a:solidFill>
                <a:prstClr val="black"/>
              </a:solidFill>
              <a:latin typeface="+mj-lt"/>
            </a:endParaRPr>
          </a:p>
          <a:p>
            <a:r>
              <a:rPr lang="en-GB" sz="2000" dirty="0">
                <a:solidFill>
                  <a:prstClr val="black"/>
                </a:solidFill>
                <a:latin typeface="+mj-lt"/>
              </a:rPr>
              <a:t>There are delicious curries from India, sushi from Japan, pizza and pasta from Italy, paella from Spain, souvlaki from Greece and tabbouleh from Syria. </a:t>
            </a:r>
          </a:p>
          <a:p>
            <a:endParaRPr lang="en-GB" sz="2000" dirty="0">
              <a:solidFill>
                <a:prstClr val="black"/>
              </a:solidFill>
              <a:latin typeface="+mj-lt"/>
            </a:endParaRPr>
          </a:p>
          <a:p>
            <a:r>
              <a:rPr lang="en-GB" sz="2000" dirty="0">
                <a:solidFill>
                  <a:prstClr val="black"/>
                </a:solidFill>
                <a:latin typeface="+mj-lt"/>
              </a:rPr>
              <a:t>In the Jewish tradition, challah (Hebrew for loaf of bread) is always eaten during Shabbat which takes place from Friday evening to Saturday evening. The challah has an important symbol and story in Jewish history. </a:t>
            </a:r>
          </a:p>
        </p:txBody>
      </p:sp>
      <p:pic>
        <p:nvPicPr>
          <p:cNvPr id="5" name="Picture 4">
            <a:extLst>
              <a:ext uri="{FF2B5EF4-FFF2-40B4-BE49-F238E27FC236}">
                <a16:creationId xmlns:a16="http://schemas.microsoft.com/office/drawing/2014/main" id="{D9592834-E43A-CF44-8C96-53CF37AA4AB8}"/>
              </a:ext>
            </a:extLst>
          </p:cNvPr>
          <p:cNvPicPr>
            <a:picLocks noChangeAspect="1"/>
          </p:cNvPicPr>
          <p:nvPr/>
        </p:nvPicPr>
        <p:blipFill>
          <a:blip r:embed="rId2"/>
          <a:stretch>
            <a:fillRect/>
          </a:stretch>
        </p:blipFill>
        <p:spPr>
          <a:xfrm>
            <a:off x="5967664" y="3280703"/>
            <a:ext cx="2525695" cy="2594756"/>
          </a:xfrm>
          <a:prstGeom prst="rect">
            <a:avLst/>
          </a:prstGeom>
        </p:spPr>
      </p:pic>
      <p:sp>
        <p:nvSpPr>
          <p:cNvPr id="11" name="TextBox 10">
            <a:extLst>
              <a:ext uri="{FF2B5EF4-FFF2-40B4-BE49-F238E27FC236}">
                <a16:creationId xmlns:a16="http://schemas.microsoft.com/office/drawing/2014/main" id="{246F72AB-0CD3-1243-967E-99764B2E85B8}"/>
              </a:ext>
            </a:extLst>
          </p:cNvPr>
          <p:cNvSpPr txBox="1"/>
          <p:nvPr/>
        </p:nvSpPr>
        <p:spPr>
          <a:xfrm>
            <a:off x="8760837" y="3290136"/>
            <a:ext cx="3128492" cy="2585323"/>
          </a:xfrm>
          <a:prstGeom prst="rect">
            <a:avLst/>
          </a:prstGeom>
          <a:noFill/>
          <a:ln w="19050">
            <a:noFill/>
          </a:ln>
        </p:spPr>
        <p:txBody>
          <a:bodyPr wrap="square" rtlCol="0">
            <a:spAutoFit/>
          </a:bodyPr>
          <a:lstStyle/>
          <a:p>
            <a:r>
              <a:rPr lang="en-GB" dirty="0">
                <a:solidFill>
                  <a:prstClr val="black"/>
                </a:solidFill>
                <a:latin typeface="+mj-lt"/>
              </a:rPr>
              <a:t>There are always two loaves of Challah bread eaten on Shabbat which is part of the Jewish tradition. </a:t>
            </a:r>
          </a:p>
          <a:p>
            <a:endParaRPr lang="en-GB" dirty="0">
              <a:solidFill>
                <a:prstClr val="black"/>
              </a:solidFill>
              <a:latin typeface="+mj-lt"/>
            </a:endParaRPr>
          </a:p>
          <a:p>
            <a:r>
              <a:rPr lang="en-GB" dirty="0">
                <a:solidFill>
                  <a:prstClr val="black"/>
                </a:solidFill>
                <a:latin typeface="+mj-lt"/>
              </a:rPr>
              <a:t>They are braided with 3 strands and the two together make 6 which represents the 6 days of the week preceding Shabbat. </a:t>
            </a:r>
          </a:p>
        </p:txBody>
      </p:sp>
      <p:graphicFrame>
        <p:nvGraphicFramePr>
          <p:cNvPr id="12" name="Table 11">
            <a:extLst>
              <a:ext uri="{FF2B5EF4-FFF2-40B4-BE49-F238E27FC236}">
                <a16:creationId xmlns:a16="http://schemas.microsoft.com/office/drawing/2014/main" id="{A356456C-2D24-5B4A-939B-B4902275E046}"/>
              </a:ext>
            </a:extLst>
          </p:cNvPr>
          <p:cNvGraphicFramePr>
            <a:graphicFrameLocks noGrp="1"/>
          </p:cNvGraphicFramePr>
          <p:nvPr>
            <p:extLst>
              <p:ext uri="{D42A27DB-BD31-4B8C-83A1-F6EECF244321}">
                <p14:modId xmlns:p14="http://schemas.microsoft.com/office/powerpoint/2010/main" val="2576673696"/>
              </p:ext>
            </p:extLst>
          </p:nvPr>
        </p:nvGraphicFramePr>
        <p:xfrm>
          <a:off x="295396" y="152371"/>
          <a:ext cx="4611455" cy="822960"/>
        </p:xfrm>
        <a:graphic>
          <a:graphicData uri="http://schemas.openxmlformats.org/drawingml/2006/table">
            <a:tbl>
              <a:tblPr/>
              <a:tblGrid>
                <a:gridCol w="4611455">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Food and Culture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093865FB-9D55-0C48-BEB2-4C7556A0EA62}"/>
              </a:ext>
            </a:extLst>
          </p:cNvPr>
          <p:cNvPicPr>
            <a:picLocks noChangeAspect="1"/>
          </p:cNvPicPr>
          <p:nvPr/>
        </p:nvPicPr>
        <p:blipFill>
          <a:blip r:embed="rId3"/>
          <a:stretch>
            <a:fillRect/>
          </a:stretch>
        </p:blipFill>
        <p:spPr>
          <a:xfrm>
            <a:off x="5774149" y="563851"/>
            <a:ext cx="1315635" cy="875495"/>
          </a:xfrm>
          <a:prstGeom prst="rect">
            <a:avLst/>
          </a:prstGeom>
        </p:spPr>
      </p:pic>
      <p:pic>
        <p:nvPicPr>
          <p:cNvPr id="13" name="Picture 12">
            <a:extLst>
              <a:ext uri="{FF2B5EF4-FFF2-40B4-BE49-F238E27FC236}">
                <a16:creationId xmlns:a16="http://schemas.microsoft.com/office/drawing/2014/main" id="{A12B6620-3198-3C4E-96D6-7C642CE506AC}"/>
              </a:ext>
            </a:extLst>
          </p:cNvPr>
          <p:cNvPicPr>
            <a:picLocks noChangeAspect="1"/>
          </p:cNvPicPr>
          <p:nvPr/>
        </p:nvPicPr>
        <p:blipFill>
          <a:blip r:embed="rId4"/>
          <a:stretch>
            <a:fillRect/>
          </a:stretch>
        </p:blipFill>
        <p:spPr>
          <a:xfrm>
            <a:off x="7382279" y="557516"/>
            <a:ext cx="1325155" cy="88183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EBC5EA6B-C698-C640-8AED-2D8C70B58075}"/>
              </a:ext>
            </a:extLst>
          </p:cNvPr>
          <p:cNvPicPr>
            <a:picLocks noChangeAspect="1"/>
          </p:cNvPicPr>
          <p:nvPr/>
        </p:nvPicPr>
        <p:blipFill>
          <a:blip r:embed="rId5"/>
          <a:stretch>
            <a:fillRect/>
          </a:stretch>
        </p:blipFill>
        <p:spPr>
          <a:xfrm>
            <a:off x="8999929" y="557516"/>
            <a:ext cx="1325154" cy="881830"/>
          </a:xfrm>
          <a:prstGeom prst="rect">
            <a:avLst/>
          </a:prstGeom>
        </p:spPr>
      </p:pic>
      <p:pic>
        <p:nvPicPr>
          <p:cNvPr id="15" name="Picture 14">
            <a:extLst>
              <a:ext uri="{FF2B5EF4-FFF2-40B4-BE49-F238E27FC236}">
                <a16:creationId xmlns:a16="http://schemas.microsoft.com/office/drawing/2014/main" id="{3DE8BB07-C050-DF4D-821A-9D269DBE69EB}"/>
              </a:ext>
            </a:extLst>
          </p:cNvPr>
          <p:cNvPicPr>
            <a:picLocks noChangeAspect="1"/>
          </p:cNvPicPr>
          <p:nvPr/>
        </p:nvPicPr>
        <p:blipFill>
          <a:blip r:embed="rId6"/>
          <a:stretch>
            <a:fillRect/>
          </a:stretch>
        </p:blipFill>
        <p:spPr>
          <a:xfrm>
            <a:off x="10624978" y="557516"/>
            <a:ext cx="1338422" cy="890659"/>
          </a:xfrm>
          <a:prstGeom prst="rect">
            <a:avLst/>
          </a:prstGeom>
        </p:spPr>
      </p:pic>
    </p:spTree>
    <p:extLst>
      <p:ext uri="{BB962C8B-B14F-4D97-AF65-F5344CB8AC3E}">
        <p14:creationId xmlns:p14="http://schemas.microsoft.com/office/powerpoint/2010/main" val="36693311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A8AFB6-94BB-534E-959E-22D7ABF772E0}"/>
              </a:ext>
            </a:extLst>
          </p:cNvPr>
          <p:cNvSpPr txBox="1"/>
          <p:nvPr/>
        </p:nvSpPr>
        <p:spPr>
          <a:xfrm>
            <a:off x="295396" y="1400950"/>
            <a:ext cx="4843274" cy="4524315"/>
          </a:xfrm>
          <a:prstGeom prst="rect">
            <a:avLst/>
          </a:prstGeom>
          <a:noFill/>
          <a:ln w="19050">
            <a:noFill/>
          </a:ln>
        </p:spPr>
        <p:txBody>
          <a:bodyPr wrap="square" rtlCol="0">
            <a:spAutoFit/>
          </a:bodyPr>
          <a:lstStyle/>
          <a:p>
            <a:r>
              <a:rPr lang="en-AU" dirty="0">
                <a:latin typeface="+mj-lt"/>
              </a:rPr>
              <a:t>According to popular tradition, in 1889, 28 years after the unification of Italy, Queen Margherita of Savoy visited the city of Naples.  </a:t>
            </a:r>
          </a:p>
          <a:p>
            <a:endParaRPr lang="en-AU" dirty="0">
              <a:latin typeface="+mj-lt"/>
            </a:endParaRPr>
          </a:p>
          <a:p>
            <a:r>
              <a:rPr lang="en-AU" dirty="0">
                <a:latin typeface="+mj-lt"/>
              </a:rPr>
              <a:t>To celebrate a chef named Raffaele Esposito and his wife created a pizza resembling the colours of the Italian flag, red (tomato), white (mozzarella) and green (basil). They decided to name it after the Queen - hence the name Margherita Pizza.</a:t>
            </a:r>
          </a:p>
          <a:p>
            <a:endParaRPr lang="en-AU" dirty="0">
              <a:latin typeface="+mj-lt"/>
            </a:endParaRPr>
          </a:p>
          <a:p>
            <a:r>
              <a:rPr lang="en-AU" dirty="0">
                <a:latin typeface="+mj-lt"/>
              </a:rPr>
              <a:t>However, some argue </a:t>
            </a:r>
            <a:r>
              <a:rPr lang="en-AU" dirty="0" err="1">
                <a:latin typeface="+mj-lt"/>
              </a:rPr>
              <a:t>margheritas</a:t>
            </a:r>
            <a:r>
              <a:rPr lang="en-AU" dirty="0">
                <a:latin typeface="+mj-lt"/>
              </a:rPr>
              <a:t> can be traced back to at least 1866 where it is understood pizza toppings of the time included one with cheese and basil, often topped with slices of mozzarella.</a:t>
            </a:r>
          </a:p>
          <a:p>
            <a:endParaRPr lang="en-AU" dirty="0">
              <a:latin typeface="+mj-lt"/>
            </a:endParaRPr>
          </a:p>
          <a:p>
            <a:r>
              <a:rPr lang="en-AU" dirty="0">
                <a:latin typeface="+mj-lt"/>
              </a:rPr>
              <a:t>Which story do you believe?</a:t>
            </a:r>
          </a:p>
        </p:txBody>
      </p:sp>
      <p:graphicFrame>
        <p:nvGraphicFramePr>
          <p:cNvPr id="12" name="Table 11">
            <a:extLst>
              <a:ext uri="{FF2B5EF4-FFF2-40B4-BE49-F238E27FC236}">
                <a16:creationId xmlns:a16="http://schemas.microsoft.com/office/drawing/2014/main" id="{A356456C-2D24-5B4A-939B-B4902275E046}"/>
              </a:ext>
            </a:extLst>
          </p:cNvPr>
          <p:cNvGraphicFramePr>
            <a:graphicFrameLocks noGrp="1"/>
          </p:cNvGraphicFramePr>
          <p:nvPr>
            <p:extLst>
              <p:ext uri="{D42A27DB-BD31-4B8C-83A1-F6EECF244321}">
                <p14:modId xmlns:p14="http://schemas.microsoft.com/office/powerpoint/2010/main" val="4246484386"/>
              </p:ext>
            </p:extLst>
          </p:nvPr>
        </p:nvGraphicFramePr>
        <p:xfrm>
          <a:off x="295396" y="152371"/>
          <a:ext cx="8562854" cy="822960"/>
        </p:xfrm>
        <a:graphic>
          <a:graphicData uri="http://schemas.openxmlformats.org/drawingml/2006/table">
            <a:tbl>
              <a:tblPr/>
              <a:tblGrid>
                <a:gridCol w="8562854">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Margherita Pizza and its history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E09227CE-0776-9843-9310-C442842DA829}"/>
              </a:ext>
            </a:extLst>
          </p:cNvPr>
          <p:cNvPicPr>
            <a:picLocks noChangeAspect="1"/>
          </p:cNvPicPr>
          <p:nvPr/>
        </p:nvPicPr>
        <p:blipFill>
          <a:blip r:embed="rId2"/>
          <a:stretch>
            <a:fillRect/>
          </a:stretch>
        </p:blipFill>
        <p:spPr>
          <a:xfrm>
            <a:off x="8858250" y="2199079"/>
            <a:ext cx="2540318" cy="2508956"/>
          </a:xfrm>
          <a:prstGeom prst="rect">
            <a:avLst/>
          </a:prstGeom>
        </p:spPr>
      </p:pic>
      <p:pic>
        <p:nvPicPr>
          <p:cNvPr id="4" name="Picture 3">
            <a:extLst>
              <a:ext uri="{FF2B5EF4-FFF2-40B4-BE49-F238E27FC236}">
                <a16:creationId xmlns:a16="http://schemas.microsoft.com/office/drawing/2014/main" id="{FD312083-3CFF-3B41-BB0C-038BE5D67B52}"/>
              </a:ext>
            </a:extLst>
          </p:cNvPr>
          <p:cNvPicPr>
            <a:picLocks noChangeAspect="1"/>
          </p:cNvPicPr>
          <p:nvPr/>
        </p:nvPicPr>
        <p:blipFill>
          <a:blip r:embed="rId3"/>
          <a:stretch>
            <a:fillRect/>
          </a:stretch>
        </p:blipFill>
        <p:spPr>
          <a:xfrm>
            <a:off x="6441848" y="1589479"/>
            <a:ext cx="1828800" cy="1219200"/>
          </a:xfrm>
          <a:prstGeom prst="rect">
            <a:avLst/>
          </a:prstGeom>
        </p:spPr>
      </p:pic>
      <p:pic>
        <p:nvPicPr>
          <p:cNvPr id="6" name="Picture 5">
            <a:extLst>
              <a:ext uri="{FF2B5EF4-FFF2-40B4-BE49-F238E27FC236}">
                <a16:creationId xmlns:a16="http://schemas.microsoft.com/office/drawing/2014/main" id="{0C494E87-0D63-CA40-8E97-A41B56606C9E}"/>
              </a:ext>
            </a:extLst>
          </p:cNvPr>
          <p:cNvPicPr>
            <a:picLocks noChangeAspect="1"/>
          </p:cNvPicPr>
          <p:nvPr/>
        </p:nvPicPr>
        <p:blipFill>
          <a:blip r:embed="rId4"/>
          <a:stretch>
            <a:fillRect/>
          </a:stretch>
        </p:blipFill>
        <p:spPr>
          <a:xfrm>
            <a:off x="6530770" y="3503093"/>
            <a:ext cx="1650956" cy="2212622"/>
          </a:xfrm>
          <a:prstGeom prst="rect">
            <a:avLst/>
          </a:prstGeom>
        </p:spPr>
      </p:pic>
    </p:spTree>
    <p:extLst>
      <p:ext uri="{BB962C8B-B14F-4D97-AF65-F5344CB8AC3E}">
        <p14:creationId xmlns:p14="http://schemas.microsoft.com/office/powerpoint/2010/main" val="23014662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556" y="0"/>
            <a:ext cx="1863011" cy="769441"/>
          </a:xfrm>
          <a:prstGeom prst="rect">
            <a:avLst/>
          </a:prstGeom>
        </p:spPr>
        <p:txBody>
          <a:bodyPr wrap="none">
            <a:spAutoFit/>
          </a:body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4400" b="1" u="sng" dirty="0">
              <a:solidFill>
                <a:srgbClr val="FF0000"/>
              </a:solidFill>
              <a:latin typeface="+mj-lt"/>
            </a:endParaRPr>
          </a:p>
        </p:txBody>
      </p:sp>
      <p:sp>
        <p:nvSpPr>
          <p:cNvPr id="3" name="TextBox 2"/>
          <p:cNvSpPr txBox="1"/>
          <p:nvPr/>
        </p:nvSpPr>
        <p:spPr>
          <a:xfrm>
            <a:off x="109556" y="983416"/>
            <a:ext cx="5753362" cy="4401205"/>
          </a:xfrm>
          <a:prstGeom prst="rect">
            <a:avLst/>
          </a:prstGeom>
          <a:noFill/>
          <a:ln w="19050">
            <a:noFill/>
          </a:ln>
        </p:spPr>
        <p:txBody>
          <a:bodyPr wrap="square" rtlCol="0">
            <a:spAutoFit/>
          </a:bodyPr>
          <a:lstStyle/>
          <a:p>
            <a:r>
              <a:rPr lang="en-GB" sz="2000" b="1" dirty="0">
                <a:solidFill>
                  <a:prstClr val="black"/>
                </a:solidFill>
              </a:rPr>
              <a:t>Investigation:</a:t>
            </a:r>
          </a:p>
          <a:p>
            <a:r>
              <a:rPr lang="en-GB" sz="2000" dirty="0">
                <a:solidFill>
                  <a:prstClr val="black"/>
                </a:solidFill>
              </a:rPr>
              <a:t>Complete the investigative worksheet to the right. </a:t>
            </a:r>
          </a:p>
          <a:p>
            <a:endParaRPr lang="en-GB" sz="2000" dirty="0">
              <a:solidFill>
                <a:prstClr val="black"/>
              </a:solidFill>
            </a:endParaRPr>
          </a:p>
          <a:p>
            <a:r>
              <a:rPr lang="en-GB" sz="2000" dirty="0">
                <a:solidFill>
                  <a:prstClr val="black"/>
                </a:solidFill>
              </a:rPr>
              <a:t>1. Find the countries that the foods are connected to. </a:t>
            </a:r>
          </a:p>
          <a:p>
            <a:endParaRPr lang="en-GB" sz="2000" dirty="0">
              <a:solidFill>
                <a:prstClr val="black"/>
              </a:solidFill>
            </a:endParaRPr>
          </a:p>
          <a:p>
            <a:r>
              <a:rPr lang="en-GB" sz="2000" b="1" dirty="0">
                <a:solidFill>
                  <a:prstClr val="black"/>
                </a:solidFill>
              </a:rPr>
              <a:t>Extension: </a:t>
            </a:r>
            <a:r>
              <a:rPr lang="en-GB" sz="2000" dirty="0">
                <a:solidFill>
                  <a:prstClr val="black"/>
                </a:solidFill>
              </a:rPr>
              <a:t>Can you add any more to the list. You may know some or you can try and research more. </a:t>
            </a:r>
          </a:p>
          <a:p>
            <a:endParaRPr lang="en-GB" sz="2000" dirty="0">
              <a:solidFill>
                <a:prstClr val="black"/>
              </a:solidFill>
            </a:endParaRPr>
          </a:p>
          <a:p>
            <a:r>
              <a:rPr lang="en-GB" sz="2000" dirty="0">
                <a:solidFill>
                  <a:prstClr val="black"/>
                </a:solidFill>
              </a:rPr>
              <a:t>2. Write and draw special food or a meal that you eat to celebrate.</a:t>
            </a:r>
          </a:p>
          <a:p>
            <a:endParaRPr lang="en-GB" sz="2000" dirty="0">
              <a:solidFill>
                <a:prstClr val="black"/>
              </a:solidFill>
            </a:endParaRPr>
          </a:p>
          <a:p>
            <a:r>
              <a:rPr lang="en-GB" sz="2000" b="1" dirty="0">
                <a:solidFill>
                  <a:prstClr val="black"/>
                </a:solidFill>
              </a:rPr>
              <a:t>Extension: </a:t>
            </a:r>
          </a:p>
          <a:p>
            <a:r>
              <a:rPr lang="en-GB" sz="2000" dirty="0">
                <a:solidFill>
                  <a:prstClr val="black"/>
                </a:solidFill>
              </a:rPr>
              <a:t>Can you explain how to make your special celebration food?</a:t>
            </a:r>
          </a:p>
        </p:txBody>
      </p:sp>
      <p:pic>
        <p:nvPicPr>
          <p:cNvPr id="4" name="Picture 3">
            <a:extLst>
              <a:ext uri="{FF2B5EF4-FFF2-40B4-BE49-F238E27FC236}">
                <a16:creationId xmlns:a16="http://schemas.microsoft.com/office/drawing/2014/main" id="{01EA4554-B9E4-1A46-8324-1E102F847329}"/>
              </a:ext>
            </a:extLst>
          </p:cNvPr>
          <p:cNvPicPr>
            <a:picLocks noChangeAspect="1"/>
          </p:cNvPicPr>
          <p:nvPr/>
        </p:nvPicPr>
        <p:blipFill>
          <a:blip r:embed="rId2"/>
          <a:stretch>
            <a:fillRect/>
          </a:stretch>
        </p:blipFill>
        <p:spPr>
          <a:xfrm>
            <a:off x="7040200" y="164133"/>
            <a:ext cx="4525027" cy="638511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38643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386" y="1690518"/>
            <a:ext cx="11041227" cy="193899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GB" sz="2000" dirty="0"/>
              <a:t>So as you can see we may eat for a variety of reasons and eat on different occasions however eating food is essential for us to stay healthy and alive! </a:t>
            </a:r>
          </a:p>
          <a:p>
            <a:endParaRPr lang="en-GB" sz="2000" dirty="0"/>
          </a:p>
          <a:p>
            <a:r>
              <a:rPr lang="en-GB" sz="2000" dirty="0"/>
              <a:t>Discuss with the person next to you, what were the six main nutrients and can you describe what they did for the body and what foods we could get them from. </a:t>
            </a:r>
          </a:p>
          <a:p>
            <a:endParaRPr lang="en-GB" sz="2000" dirty="0"/>
          </a:p>
        </p:txBody>
      </p:sp>
      <p:pic>
        <p:nvPicPr>
          <p:cNvPr id="13" name="Picture 1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15" name="Rectangle 14"/>
          <p:cNvSpPr/>
          <p:nvPr/>
        </p:nvSpPr>
        <p:spPr>
          <a:xfrm>
            <a:off x="575385" y="4202765"/>
            <a:ext cx="11041227" cy="954107"/>
          </a:xfrm>
          <a:prstGeom prst="rect">
            <a:avLst/>
          </a:prstGeom>
        </p:spPr>
        <p:txBody>
          <a:bodyPr wrap="squar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Home challenge: Next time you’re at the dinner table can you identify what some of the nutrients are that you are eating?</a:t>
            </a:r>
          </a:p>
        </p:txBody>
      </p:sp>
    </p:spTree>
    <p:extLst>
      <p:ext uri="{BB962C8B-B14F-4D97-AF65-F5344CB8AC3E}">
        <p14:creationId xmlns:p14="http://schemas.microsoft.com/office/powerpoint/2010/main" val="26208022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2154044" y="1696139"/>
            <a:ext cx="7883912" cy="3170099"/>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Foundation Health and Physical Education</a:t>
            </a:r>
            <a:endParaRPr lang="en-AU" sz="2000" dirty="0">
              <a:solidFill>
                <a:srgbClr val="333333"/>
              </a:solidFill>
              <a:latin typeface="proxima_nova_rgregular"/>
            </a:endParaRPr>
          </a:p>
          <a:p>
            <a:r>
              <a:rPr lang="en-AU" sz="2000" dirty="0">
                <a:solidFill>
                  <a:srgbClr val="333333"/>
                </a:solidFill>
                <a:latin typeface="proxima_nova_rgregular"/>
              </a:rPr>
              <a:t>Identify actions that promote health, safety and wellbeing </a:t>
            </a:r>
            <a:r>
              <a:rPr lang="en-AU" sz="2000" dirty="0">
                <a:solidFill>
                  <a:srgbClr val="23A8E5"/>
                </a:solidFill>
                <a:latin typeface="proxima_nova_rgregular"/>
                <a:hlinkClick r:id="rId2" tooltip="View additional details of ACPPS005"/>
              </a:rPr>
              <a:t>(ACPPS006)</a:t>
            </a:r>
            <a:endParaRPr lang="en-AU" sz="2000" dirty="0">
              <a:solidFill>
                <a:srgbClr val="333333"/>
              </a:solidFill>
              <a:latin typeface="proxima_nova_rgregular"/>
            </a:endParaRPr>
          </a:p>
          <a:p>
            <a:r>
              <a:rPr lang="en-AU" sz="2000" b="1" dirty="0">
                <a:solidFill>
                  <a:srgbClr val="333333"/>
                </a:solidFill>
                <a:latin typeface="proxima_nova_bold"/>
              </a:rPr>
              <a:t>Year 1&amp;2 Health and Physical Education</a:t>
            </a:r>
            <a:endParaRPr lang="en-AU" sz="2000" dirty="0">
              <a:solidFill>
                <a:srgbClr val="333333"/>
              </a:solidFill>
              <a:latin typeface="proxima_nova_rgregular"/>
            </a:endParaRPr>
          </a:p>
          <a:p>
            <a:r>
              <a:rPr lang="en-AU" sz="2000" dirty="0">
                <a:solidFill>
                  <a:srgbClr val="333333"/>
                </a:solidFill>
                <a:latin typeface="proxima_nova_rgregular"/>
              </a:rPr>
              <a:t>Explore actions that help make the classroom a healthy, safe and active place </a:t>
            </a:r>
            <a:r>
              <a:rPr lang="en-AU" sz="2000" dirty="0">
                <a:solidFill>
                  <a:srgbClr val="23A8E5"/>
                </a:solidFill>
                <a:latin typeface="proxima_nova_rgregular"/>
                <a:hlinkClick r:id="rId3"/>
              </a:rPr>
              <a:t>(ACPPS022)</a:t>
            </a:r>
            <a:endParaRPr lang="en-AU" sz="2000" dirty="0">
              <a:solidFill>
                <a:srgbClr val="333333"/>
              </a:solidFill>
              <a:latin typeface="proxima_nova_rgregular"/>
            </a:endParaRPr>
          </a:p>
          <a:p>
            <a:r>
              <a:rPr lang="en-AU" sz="2000" b="1" dirty="0">
                <a:solidFill>
                  <a:srgbClr val="333333"/>
                </a:solidFill>
                <a:latin typeface="proxima_nova_bold"/>
              </a:rPr>
              <a:t>Year 3&amp;4 Health and Physical Education</a:t>
            </a:r>
            <a:endParaRPr lang="en-AU" sz="2000" dirty="0">
              <a:solidFill>
                <a:srgbClr val="333333"/>
              </a:solidFill>
              <a:latin typeface="proxima_nova_rgregular"/>
            </a:endParaRPr>
          </a:p>
          <a:p>
            <a:r>
              <a:rPr lang="en-AU" sz="2000" dirty="0">
                <a:solidFill>
                  <a:srgbClr val="333333"/>
                </a:solidFill>
                <a:latin typeface="proxima_nova_rgregular"/>
              </a:rPr>
              <a:t>Identify and practise strategies to promote health, safety and well being </a:t>
            </a:r>
            <a:r>
              <a:rPr lang="en-AU" sz="2000" dirty="0">
                <a:solidFill>
                  <a:srgbClr val="23A8E5"/>
                </a:solidFill>
                <a:latin typeface="proxima_nova_rgregular"/>
                <a:hlinkClick r:id="rId4" tooltip="View additional details of ACPPS036"/>
              </a:rPr>
              <a:t>(ACPPS036)</a:t>
            </a:r>
            <a:endParaRPr lang="en-AU" sz="2000" dirty="0">
              <a:solidFill>
                <a:srgbClr val="23A8E5"/>
              </a:solidFill>
              <a:latin typeface="proxima_nova_rgregular"/>
            </a:endParaRPr>
          </a:p>
          <a:p>
            <a:r>
              <a:rPr lang="en-AU" sz="2000" dirty="0">
                <a:solidFill>
                  <a:srgbClr val="333333"/>
                </a:solidFill>
                <a:latin typeface="proxima_nova_rgregular"/>
              </a:rPr>
              <a:t>Discuss and interpret health information and messages in the media and internet</a:t>
            </a:r>
            <a:r>
              <a:rPr lang="en-AU" dirty="0"/>
              <a:t> </a:t>
            </a:r>
            <a:r>
              <a:rPr lang="en-AU" dirty="0">
                <a:hlinkClick r:id="rId5"/>
              </a:rPr>
              <a:t>(</a:t>
            </a:r>
            <a:r>
              <a:rPr lang="en-AU" u="sng" dirty="0">
                <a:hlinkClick r:id="rId5"/>
              </a:rPr>
              <a:t>ACPPS03</a:t>
            </a:r>
            <a:r>
              <a:rPr lang="en-AU" u="sng" dirty="0">
                <a:solidFill>
                  <a:schemeClr val="accent1"/>
                </a:solidFill>
              </a:rPr>
              <a:t>9)</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456553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124206"/>
          </a:xfrm>
          <a:prstGeom prst="rect">
            <a:avLst/>
          </a:prstGeom>
          <a:ln w="25400">
            <a:solidFill>
              <a:schemeClr val="accent5"/>
            </a:solidFill>
          </a:ln>
        </p:spPr>
        <p:txBody>
          <a:bodyPr wrap="square">
            <a:spAutoFit/>
          </a:bodyPr>
          <a:lstStyle/>
          <a:p>
            <a:r>
              <a:rPr lang="en-AU" sz="2000" b="1" dirty="0"/>
              <a:t>KS1 Learning opportunities in Health and Wellbeing</a:t>
            </a:r>
          </a:p>
          <a:p>
            <a:r>
              <a:rPr lang="en-AU" i="1" dirty="0"/>
              <a:t>Pupils learn... </a:t>
            </a:r>
          </a:p>
          <a:p>
            <a:endParaRPr lang="en-AU" i="1" dirty="0"/>
          </a:p>
          <a:p>
            <a:r>
              <a:rPr lang="en-AU" b="1" dirty="0"/>
              <a:t>H2. A</a:t>
            </a:r>
            <a:r>
              <a:rPr lang="en-AU" dirty="0"/>
              <a:t>bout foods that support good health and the risks of eating too much sugar</a:t>
            </a:r>
          </a:p>
          <a:p>
            <a:r>
              <a:rPr lang="en-AU" dirty="0"/>
              <a:t> </a:t>
            </a:r>
            <a:endParaRPr lang="en-AU" sz="2000" dirty="0"/>
          </a:p>
          <a:p>
            <a:endParaRPr lang="en-AU" sz="2000" dirty="0">
              <a:effectLst/>
            </a:endParaRPr>
          </a:p>
          <a:p>
            <a:r>
              <a:rPr lang="en-AU" sz="2000" b="1" dirty="0"/>
              <a:t>KS2 Learning opportunities in Health and Wellbeing </a:t>
            </a:r>
          </a:p>
          <a:p>
            <a:r>
              <a:rPr lang="en-AU" i="1" dirty="0"/>
              <a:t>Pupils learn... </a:t>
            </a:r>
          </a:p>
          <a:p>
            <a:endParaRPr lang="en-AU" sz="2000" dirty="0"/>
          </a:p>
          <a:p>
            <a:r>
              <a:rPr lang="en-AU" b="1" dirty="0"/>
              <a:t>H1. </a:t>
            </a:r>
            <a:r>
              <a:rPr lang="en-AU" dirty="0"/>
              <a:t>how to make informed decisions about health</a:t>
            </a:r>
            <a:br>
              <a:rPr lang="en-AU" dirty="0"/>
            </a:br>
            <a:r>
              <a:rPr lang="en-AU" b="1" dirty="0"/>
              <a:t>H2. </a:t>
            </a:r>
            <a:r>
              <a:rPr lang="en-AU" dirty="0"/>
              <a:t>about the elements of a balanced, healthy lifestyle </a:t>
            </a:r>
            <a:endParaRPr lang="en-AU" sz="2000" dirty="0"/>
          </a:p>
          <a:p>
            <a:r>
              <a:rPr lang="en-AU" b="1" dirty="0"/>
              <a:t>H6. </a:t>
            </a:r>
            <a:r>
              <a:rPr lang="en-AU" dirty="0"/>
              <a:t>about what constitutes a healthy diet; how to plan healthy meals; benefits to health and wellbeing of eating nutritionally rich foods; risks associated with not eating a healthy diet including obesity and tooth decay.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471798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17290</TotalTime>
  <Words>774</Words>
  <Application>Microsoft Macintosh PowerPoint</Application>
  <PresentationFormat>Widescreen</PresentationFormat>
  <Paragraphs>69</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proxima_nova_bold</vt:lpstr>
      <vt:lpstr>proxima_nova_rgregular</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104</cp:revision>
  <dcterms:created xsi:type="dcterms:W3CDTF">2015-12-16T03:40:36Z</dcterms:created>
  <dcterms:modified xsi:type="dcterms:W3CDTF">2023-01-19T00:11:27Z</dcterms:modified>
</cp:coreProperties>
</file>